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65" r:id="rId2"/>
    <p:sldId id="256" r:id="rId3"/>
    <p:sldId id="266" r:id="rId4"/>
    <p:sldId id="383" r:id="rId5"/>
    <p:sldId id="598" r:id="rId6"/>
    <p:sldId id="708" r:id="rId7"/>
    <p:sldId id="653" r:id="rId8"/>
    <p:sldId id="709" r:id="rId9"/>
    <p:sldId id="654" r:id="rId10"/>
    <p:sldId id="655" r:id="rId11"/>
    <p:sldId id="656" r:id="rId12"/>
    <p:sldId id="657" r:id="rId13"/>
    <p:sldId id="658" r:id="rId14"/>
    <p:sldId id="659" r:id="rId15"/>
    <p:sldId id="710" r:id="rId16"/>
    <p:sldId id="660" r:id="rId17"/>
    <p:sldId id="661" r:id="rId18"/>
    <p:sldId id="662" r:id="rId19"/>
    <p:sldId id="663" r:id="rId20"/>
    <p:sldId id="664" r:id="rId21"/>
    <p:sldId id="665" r:id="rId22"/>
    <p:sldId id="666" r:id="rId23"/>
    <p:sldId id="668" r:id="rId24"/>
    <p:sldId id="669" r:id="rId25"/>
    <p:sldId id="670" r:id="rId26"/>
    <p:sldId id="671" r:id="rId27"/>
    <p:sldId id="711" r:id="rId28"/>
    <p:sldId id="672" r:id="rId29"/>
    <p:sldId id="674" r:id="rId30"/>
    <p:sldId id="675" r:id="rId31"/>
    <p:sldId id="712" r:id="rId32"/>
    <p:sldId id="676" r:id="rId33"/>
    <p:sldId id="677" r:id="rId34"/>
    <p:sldId id="678" r:id="rId35"/>
    <p:sldId id="679" r:id="rId36"/>
    <p:sldId id="680" r:id="rId37"/>
    <p:sldId id="681" r:id="rId38"/>
    <p:sldId id="682" r:id="rId39"/>
    <p:sldId id="683" r:id="rId40"/>
    <p:sldId id="685" r:id="rId41"/>
    <p:sldId id="686" r:id="rId42"/>
    <p:sldId id="687" r:id="rId43"/>
    <p:sldId id="688" r:id="rId44"/>
    <p:sldId id="713" r:id="rId45"/>
    <p:sldId id="689" r:id="rId46"/>
    <p:sldId id="690" r:id="rId47"/>
    <p:sldId id="714" r:id="rId48"/>
    <p:sldId id="691" r:id="rId49"/>
    <p:sldId id="692" r:id="rId50"/>
    <p:sldId id="693" r:id="rId51"/>
    <p:sldId id="715" r:id="rId52"/>
    <p:sldId id="695" r:id="rId53"/>
    <p:sldId id="696" r:id="rId54"/>
    <p:sldId id="697" r:id="rId55"/>
    <p:sldId id="698" r:id="rId56"/>
    <p:sldId id="699" r:id="rId57"/>
    <p:sldId id="700" r:id="rId58"/>
    <p:sldId id="701" r:id="rId59"/>
    <p:sldId id="702" r:id="rId60"/>
    <p:sldId id="716" r:id="rId61"/>
    <p:sldId id="703" r:id="rId62"/>
    <p:sldId id="704" r:id="rId63"/>
    <p:sldId id="717" r:id="rId64"/>
    <p:sldId id="705" r:id="rId65"/>
    <p:sldId id="706" r:id="rId66"/>
    <p:sldId id="707" r:id="rId67"/>
    <p:sldId id="651" r:id="rId68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8DC4"/>
    <a:srgbClr val="3F6EA7"/>
    <a:srgbClr val="3C609A"/>
    <a:srgbClr val="345284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8898" autoAdjust="0"/>
  </p:normalViewPr>
  <p:slideViewPr>
    <p:cSldViewPr>
      <p:cViewPr varScale="1">
        <p:scale>
          <a:sx n="73" d="100"/>
          <a:sy n="73" d="100"/>
        </p:scale>
        <p:origin x="1320" y="78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2018-01-16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6F0AE-7B65-4C9A-8729-A5D1A0ABE57B}" type="datetimeFigureOut">
              <a:rPr lang="ko-KR" altLang="en-US" smtClean="0"/>
              <a:pPr/>
              <a:t>2018-01-16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72E7F-A2FE-4F50-A94D-8786A43CAC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8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517232"/>
            <a:ext cx="9144000" cy="13407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23528" y="558924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494903"/>
            <a:ext cx="1702710" cy="25193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6852" y="4222823"/>
            <a:ext cx="5607348" cy="11791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69552" y="186025"/>
            <a:ext cx="4295775" cy="4591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69552" y="186025"/>
            <a:ext cx="4295775" cy="4591050"/>
          </a:xfrm>
          <a:prstGeom prst="rect">
            <a:avLst/>
          </a:prstGeom>
        </p:spPr>
      </p:pic>
      <p:sp>
        <p:nvSpPr>
          <p:cNvPr id="8" name="직사각형 6"/>
          <p:cNvSpPr/>
          <p:nvPr userDrawn="1"/>
        </p:nvSpPr>
        <p:spPr>
          <a:xfrm>
            <a:off x="-1" y="6163792"/>
            <a:ext cx="9144001" cy="6942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1238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2500584" y="1340768"/>
            <a:ext cx="5095752" cy="2520280"/>
          </a:xfrm>
        </p:spPr>
        <p:txBody>
          <a:bodyPr/>
          <a:lstStyle>
            <a:lvl1pPr algn="l">
              <a:defRPr sz="5400" b="1" i="1" baseline="0">
                <a:solidFill>
                  <a:schemeClr val="accent6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Thank you.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6852" y="4222823"/>
            <a:ext cx="5607348" cy="1179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0542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단계별로 배우는 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안드로이드 프로그래밍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2018-01-16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6" r:id="rId6"/>
    <p:sldLayoutId id="2147483685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리스트뷰</a:t>
            </a:r>
            <a:r>
              <a:rPr lang="ko-KR" altLang="en-US" dirty="0" smtClean="0"/>
              <a:t> </a:t>
            </a:r>
            <a:r>
              <a:rPr lang="ko-KR" altLang="en-US" dirty="0"/>
              <a:t>▶ 초기화와 이벤트 처리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 lvl="1"/>
            <a:r>
              <a:rPr lang="ko-KR" altLang="en-US" dirty="0" smtClean="0"/>
              <a:t>자바 코드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556792"/>
            <a:ext cx="6698272" cy="362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12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초기화와 이벤트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BaseAdapter</a:t>
            </a:r>
            <a:r>
              <a:rPr lang="en-US" altLang="ko-KR" dirty="0"/>
              <a:t> </a:t>
            </a:r>
            <a:r>
              <a:rPr lang="ko-KR" altLang="en-US" dirty="0"/>
              <a:t>혹은 그 서브클래스로 </a:t>
            </a:r>
            <a:r>
              <a:rPr lang="ko-KR" altLang="en-US" dirty="0" smtClean="0"/>
              <a:t>객체 생성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700808"/>
            <a:ext cx="65341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62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초기화와 이벤트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9~11</a:t>
            </a:r>
            <a:r>
              <a:rPr lang="ko-KR" altLang="en-US" dirty="0"/>
              <a:t>행의 코드에 대한 상세 분석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42" y="2132856"/>
            <a:ext cx="7490114" cy="299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40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초기화와 이벤트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안드로이드 </a:t>
            </a:r>
            <a:r>
              <a:rPr lang="ko-KR" altLang="en-US" dirty="0" smtClean="0"/>
              <a:t>스튜디오의 </a:t>
            </a:r>
            <a:r>
              <a:rPr lang="ko-KR" altLang="en-US" dirty="0"/>
              <a:t>편집기에서 </a:t>
            </a:r>
            <a:r>
              <a:rPr lang="ko-KR" altLang="en-US" dirty="0" smtClean="0"/>
              <a:t>볼 수 있는 레이아웃 정의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android.R.layout.simple_list_item_1</a:t>
            </a:r>
            <a:r>
              <a:rPr lang="ko-KR" altLang="en-US" dirty="0"/>
              <a:t>에 커서를 두고 </a:t>
            </a:r>
            <a:r>
              <a:rPr lang="en-US" altLang="ko-KR" dirty="0" err="1" smtClean="0"/>
              <a:t>Ctrl+B</a:t>
            </a:r>
            <a:r>
              <a:rPr lang="ko-KR" altLang="en-US" dirty="0" smtClean="0"/>
              <a:t> 클릭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104620"/>
            <a:ext cx="8165523" cy="179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7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초기화와 이벤트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 smtClean="0"/>
              <a:t> </a:t>
            </a:r>
            <a:r>
              <a:rPr lang="ko-KR" altLang="en-US" dirty="0"/>
              <a:t>수정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42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276872"/>
            <a:ext cx="2114550" cy="1581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b="61201"/>
          <a:stretch/>
        </p:blipFill>
        <p:spPr>
          <a:xfrm>
            <a:off x="831622" y="4030685"/>
            <a:ext cx="725631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92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초기화와 이벤트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 smtClean="0"/>
              <a:t> </a:t>
            </a:r>
            <a:r>
              <a:rPr lang="ko-KR" altLang="en-US" dirty="0"/>
              <a:t>수정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42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821529"/>
            <a:ext cx="7334250" cy="355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9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초기화와 이벤트 처리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/>
              <a:t>res/values </a:t>
            </a:r>
            <a:r>
              <a:rPr lang="ko-KR" altLang="en-US" dirty="0"/>
              <a:t>폴더에서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</a:t>
            </a:r>
            <a:r>
              <a:rPr lang="en-US" altLang="ko-KR" dirty="0"/>
              <a:t>[New]-[Values resource file] </a:t>
            </a:r>
            <a:r>
              <a:rPr lang="ko-KR" altLang="en-US" dirty="0" err="1" smtClean="0"/>
              <a:t>메뉴선택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</a:t>
            </a:r>
            <a:r>
              <a:rPr lang="en-US" altLang="ko-KR" dirty="0" smtClean="0"/>
              <a:t>arrays.xml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r>
              <a:rPr lang="en-US" altLang="ko-KR" dirty="0" smtClean="0"/>
              <a:t>planets</a:t>
            </a:r>
            <a:r>
              <a:rPr lang="ko-KR" altLang="en-US" dirty="0"/>
              <a:t>라는 이름의 문자열 배열 </a:t>
            </a:r>
            <a:r>
              <a:rPr lang="ko-KR" altLang="en-US" dirty="0" smtClean="0"/>
              <a:t>리소스 정의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377" y="3284984"/>
            <a:ext cx="6683244" cy="345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5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초기화와 이벤트 처리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ko-KR" altLang="en-US" dirty="0" smtClean="0"/>
              <a:t>코드 </a:t>
            </a:r>
            <a:r>
              <a:rPr lang="ko-KR" altLang="en-US" dirty="0"/>
              <a:t>작성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36" y="2204864"/>
            <a:ext cx="6667500" cy="469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8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초기화와 이벤트 처리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코드 작성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08" y="2204864"/>
            <a:ext cx="6769836" cy="466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48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초기화와 이벤트 처리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코드 작성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348880"/>
            <a:ext cx="6738347" cy="301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5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ctrTitle"/>
          </p:nvPr>
        </p:nvSpPr>
        <p:spPr>
          <a:xfrm>
            <a:off x="323850" y="5589241"/>
            <a:ext cx="8496622" cy="1080120"/>
          </a:xfrm>
        </p:spPr>
        <p:txBody>
          <a:bodyPr/>
          <a:lstStyle/>
          <a:p>
            <a:pPr eaLnBrk="1" hangingPunct="1"/>
            <a:r>
              <a:rPr lang="en-US" altLang="ko-KR" sz="2800" dirty="0" smtClean="0"/>
              <a:t>Chapter 09. </a:t>
            </a:r>
            <a:r>
              <a:rPr lang="ko-KR" altLang="en-US" sz="2800" dirty="0" err="1"/>
              <a:t>어댑터뷰</a:t>
            </a:r>
            <a:endParaRPr lang="ko-KR" altLang="en-US" sz="2400" dirty="0" smtClean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초기화와 이벤트 처리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95" y="1769740"/>
            <a:ext cx="8048625" cy="2390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44" y="4206577"/>
            <a:ext cx="80867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초기화와 이벤트 처리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310618"/>
            <a:ext cx="6069235" cy="369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9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</a:t>
            </a:r>
            <a:r>
              <a:rPr lang="ko-KR" altLang="en-US" dirty="0" smtClean="0"/>
              <a:t>항목 추가와 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리스트뷰에</a:t>
            </a:r>
            <a:r>
              <a:rPr lang="ko-KR" altLang="en-US" dirty="0"/>
              <a:t> 새로운 항목을 </a:t>
            </a:r>
            <a:r>
              <a:rPr lang="ko-KR" altLang="en-US" dirty="0" smtClean="0"/>
              <a:t>추가 혹은 삭제하기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/>
              <a:t>리스트뷰에서 항목을 선택할 수 있는 레이아웃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6173913" cy="19582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53" y="4502918"/>
            <a:ext cx="6618075" cy="206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89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항목 추가와 삭제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04628"/>
            <a:ext cx="8208912" cy="4892724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23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15" y="2204864"/>
            <a:ext cx="2778781" cy="14326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b="15892"/>
          <a:stretch/>
        </p:blipFill>
        <p:spPr>
          <a:xfrm>
            <a:off x="1071215" y="3654995"/>
            <a:ext cx="7116198" cy="307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0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항목 추가와 삭제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04628"/>
            <a:ext cx="8208912" cy="4892724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239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187624" y="2421012"/>
            <a:ext cx="6483808" cy="4168280"/>
            <a:chOff x="1055224" y="2492896"/>
            <a:chExt cx="7132189" cy="458510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t="84016" b="206"/>
            <a:stretch/>
          </p:blipFill>
          <p:spPr>
            <a:xfrm>
              <a:off x="1071215" y="2492896"/>
              <a:ext cx="7116198" cy="57756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5224" y="2905896"/>
              <a:ext cx="7108327" cy="4172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498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항목 추가와 삭제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04628"/>
            <a:ext cx="8208912" cy="4892724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ko-KR" altLang="en-US" dirty="0" err="1" smtClean="0"/>
              <a:t>리스트뷰</a:t>
            </a:r>
            <a:r>
              <a:rPr lang="ko-KR" altLang="en-US" dirty="0" smtClean="0"/>
              <a:t> 초기화 </a:t>
            </a:r>
            <a:r>
              <a:rPr lang="en-US" altLang="ko-KR" dirty="0" smtClean="0"/>
              <a:t>&amp;</a:t>
            </a:r>
            <a:r>
              <a:rPr lang="en-US" altLang="ko-KR" dirty="0"/>
              <a:t> </a:t>
            </a:r>
            <a:r>
              <a:rPr lang="ko-KR" altLang="en-US" dirty="0" smtClean="0"/>
              <a:t>데이터 추가</a:t>
            </a:r>
            <a:r>
              <a:rPr lang="en-US" altLang="ko-KR" dirty="0"/>
              <a:t>, </a:t>
            </a:r>
            <a:r>
              <a:rPr lang="ko-KR" altLang="en-US" dirty="0" smtClean="0"/>
              <a:t>삭제 코드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23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3984"/>
          <a:stretch/>
        </p:blipFill>
        <p:spPr>
          <a:xfrm>
            <a:off x="935801" y="2348880"/>
            <a:ext cx="7092583" cy="419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17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항목 추가와 삭제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0"/>
          </p:nvPr>
        </p:nvSpPr>
        <p:spPr>
          <a:xfrm>
            <a:off x="539552" y="1704628"/>
            <a:ext cx="8208912" cy="4892724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ko-KR" altLang="en-US" dirty="0" err="1"/>
              <a:t>리스트뷰</a:t>
            </a:r>
            <a:r>
              <a:rPr lang="ko-KR" altLang="en-US" dirty="0"/>
              <a:t> 초기화 </a:t>
            </a:r>
            <a:r>
              <a:rPr lang="en-US" altLang="ko-KR" dirty="0"/>
              <a:t>&amp; </a:t>
            </a:r>
            <a:r>
              <a:rPr lang="ko-KR" altLang="en-US" dirty="0"/>
              <a:t>데이터 추가</a:t>
            </a:r>
            <a:r>
              <a:rPr lang="en-US" altLang="ko-KR" dirty="0"/>
              <a:t>, </a:t>
            </a:r>
            <a:r>
              <a:rPr lang="ko-KR" altLang="en-US" dirty="0"/>
              <a:t>삭제 코드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239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976351" y="2229742"/>
            <a:ext cx="7124041" cy="4373282"/>
            <a:chOff x="510954" y="1145744"/>
            <a:chExt cx="6476401" cy="397571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954" y="1729381"/>
              <a:ext cx="6462115" cy="339207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t="86600"/>
            <a:stretch/>
          </p:blipFill>
          <p:spPr>
            <a:xfrm>
              <a:off x="539552" y="1145744"/>
              <a:ext cx="6447803" cy="594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9904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항목 추가와 삭제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0"/>
          </p:nvPr>
        </p:nvSpPr>
        <p:spPr>
          <a:xfrm>
            <a:off x="539552" y="1704628"/>
            <a:ext cx="8208912" cy="4892724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ko-KR" altLang="en-US" dirty="0" err="1"/>
              <a:t>리스트뷰</a:t>
            </a:r>
            <a:r>
              <a:rPr lang="ko-KR" altLang="en-US" dirty="0"/>
              <a:t> 초기화 </a:t>
            </a:r>
            <a:r>
              <a:rPr lang="en-US" altLang="ko-KR" dirty="0"/>
              <a:t>&amp; </a:t>
            </a:r>
            <a:r>
              <a:rPr lang="ko-KR" altLang="en-US" dirty="0"/>
              <a:t>데이터 추가</a:t>
            </a:r>
            <a:r>
              <a:rPr lang="en-US" altLang="ko-KR" dirty="0"/>
              <a:t>, </a:t>
            </a:r>
            <a:r>
              <a:rPr lang="ko-KR" altLang="en-US" dirty="0"/>
              <a:t>삭제 코드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23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88" y="2428327"/>
            <a:ext cx="7819160" cy="300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89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항목 추가와 삭제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04628"/>
            <a:ext cx="8208912" cy="4892724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239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302127" y="2406936"/>
            <a:ext cx="8841873" cy="4354682"/>
            <a:chOff x="159533" y="2406936"/>
            <a:chExt cx="8841873" cy="435468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533" y="2428528"/>
              <a:ext cx="4298058" cy="362107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b="9770"/>
            <a:stretch/>
          </p:blipFill>
          <p:spPr>
            <a:xfrm>
              <a:off x="4457591" y="2406936"/>
              <a:ext cx="4526343" cy="368636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/>
            <a:srcRect t="90025" r="65840"/>
            <a:stretch/>
          </p:blipFill>
          <p:spPr>
            <a:xfrm>
              <a:off x="7455221" y="6354078"/>
              <a:ext cx="1546185" cy="407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8780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</a:t>
            </a:r>
            <a:r>
              <a:rPr lang="ko-KR" altLang="en-US" dirty="0" err="1" smtClean="0"/>
              <a:t>커스텀</a:t>
            </a:r>
            <a:r>
              <a:rPr lang="ko-KR" altLang="en-US" dirty="0" smtClean="0"/>
              <a:t> 어댑터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커스텀</a:t>
            </a:r>
            <a:r>
              <a:rPr lang="ko-KR" altLang="en-US" dirty="0"/>
              <a:t> 어댑터는 </a:t>
            </a:r>
            <a:r>
              <a:rPr lang="en-US" altLang="ko-KR" dirty="0" err="1" smtClean="0"/>
              <a:t>BaseAdapter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</a:t>
            </a:r>
            <a:r>
              <a:rPr lang="ko-KR" altLang="en-US" dirty="0"/>
              <a:t>상속받아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/>
            <a:r>
              <a:rPr lang="en-US" altLang="ko-KR" dirty="0" err="1"/>
              <a:t>BaseAdapter</a:t>
            </a:r>
            <a:r>
              <a:rPr lang="ko-KR" altLang="en-US" dirty="0"/>
              <a:t>는 추상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 </a:t>
            </a:r>
            <a:r>
              <a:rPr lang="ko-KR" altLang="en-US" dirty="0"/>
              <a:t>개의 추상 메서드</a:t>
            </a:r>
            <a:r>
              <a:rPr lang="en-US" altLang="ko-KR" dirty="0"/>
              <a:t>(</a:t>
            </a:r>
            <a:r>
              <a:rPr lang="en-US" altLang="ko-KR" dirty="0" err="1"/>
              <a:t>getCount</a:t>
            </a:r>
            <a:r>
              <a:rPr lang="en-US" altLang="ko-KR" dirty="0"/>
              <a:t>( ), </a:t>
            </a:r>
            <a:r>
              <a:rPr lang="en-US" altLang="ko-KR" dirty="0" err="1"/>
              <a:t>getItem</a:t>
            </a:r>
            <a:r>
              <a:rPr lang="en-US" altLang="ko-KR" dirty="0"/>
              <a:t> ( ), </a:t>
            </a:r>
            <a:r>
              <a:rPr lang="en-US" altLang="ko-KR" dirty="0" err="1"/>
              <a:t>getItemId</a:t>
            </a:r>
            <a:r>
              <a:rPr lang="en-US" altLang="ko-KR" dirty="0"/>
              <a:t> ( 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getView</a:t>
            </a:r>
            <a:r>
              <a:rPr lang="en-US" altLang="ko-KR" dirty="0"/>
              <a:t>( ) )</a:t>
            </a:r>
            <a:r>
              <a:rPr lang="ko-KR" altLang="en-US" dirty="0"/>
              <a:t>를 반드시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</a:t>
            </a:r>
            <a:r>
              <a:rPr lang="ko-KR" altLang="en-US" dirty="0"/>
              <a:t>필수는 아니지만 나중을 위해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94" y="3361657"/>
            <a:ext cx="7360227" cy="210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88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latin typeface="맑은 고딕" panose="020B0503020000020004" pitchFamily="50" charset="-127"/>
              </a:rPr>
              <a:t>01 </a:t>
            </a:r>
            <a:r>
              <a:rPr lang="ko-KR" altLang="en-US" b="1" dirty="0">
                <a:latin typeface="맑은 고딕" panose="020B0503020000020004" pitchFamily="50" charset="-127"/>
              </a:rPr>
              <a:t>기본 개념</a:t>
            </a:r>
          </a:p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</a:rPr>
              <a:t>02 </a:t>
            </a:r>
            <a:r>
              <a:rPr lang="ko-KR" altLang="en-US" b="1" dirty="0" err="1">
                <a:latin typeface="맑은 고딕" panose="020B0503020000020004" pitchFamily="50" charset="-127"/>
              </a:rPr>
              <a:t>리스트뷰</a:t>
            </a:r>
            <a:endParaRPr lang="ko-KR" altLang="en-US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</a:rPr>
              <a:t>03 </a:t>
            </a:r>
            <a:r>
              <a:rPr lang="ko-KR" altLang="en-US" b="1" dirty="0" err="1">
                <a:latin typeface="맑은 고딕" panose="020B0503020000020004" pitchFamily="50" charset="-127"/>
              </a:rPr>
              <a:t>그리드뷰</a:t>
            </a:r>
            <a:endParaRPr lang="ko-KR" altLang="en-US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</a:rPr>
              <a:t>04 </a:t>
            </a:r>
            <a:r>
              <a:rPr lang="ko-KR" altLang="en-US" b="1" dirty="0" err="1">
                <a:latin typeface="맑은 고딕" panose="020B0503020000020004" pitchFamily="50" charset="-127"/>
              </a:rPr>
              <a:t>스피너</a:t>
            </a:r>
            <a:endParaRPr lang="ko-KR" altLang="en-US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</a:rPr>
              <a:t>05 </a:t>
            </a:r>
            <a:r>
              <a:rPr lang="ko-KR" altLang="en-US" b="1" dirty="0" err="1">
                <a:latin typeface="맑은 고딕" panose="020B0503020000020004" pitchFamily="50" charset="-127"/>
              </a:rPr>
              <a:t>스택뷰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</a:t>
            </a:r>
            <a:r>
              <a:rPr lang="ko-KR" altLang="en-US" dirty="0" err="1"/>
              <a:t>커스텀</a:t>
            </a:r>
            <a:r>
              <a:rPr lang="ko-KR" altLang="en-US" dirty="0"/>
              <a:t> 어댑터 사용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30" y="1772816"/>
            <a:ext cx="7352355" cy="463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05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</a:t>
            </a:r>
            <a:r>
              <a:rPr lang="ko-KR" altLang="en-US" dirty="0" err="1"/>
              <a:t>커스텀</a:t>
            </a:r>
            <a:r>
              <a:rPr lang="ko-KR" altLang="en-US" dirty="0"/>
              <a:t> 어댑터 사용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66" y="1738605"/>
            <a:ext cx="7344484" cy="48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90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</a:t>
            </a:r>
            <a:r>
              <a:rPr lang="ko-KR" altLang="en-US" dirty="0" err="1"/>
              <a:t>커스텀</a:t>
            </a:r>
            <a:r>
              <a:rPr lang="ko-KR" altLang="en-US" dirty="0"/>
              <a:t> 어댑터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어댑터뷰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필요할 </a:t>
            </a:r>
            <a:r>
              <a:rPr lang="ko-KR" altLang="en-US" dirty="0"/>
              <a:t>때마다 어댑터의 약속된 메서드를 호출하여 </a:t>
            </a:r>
            <a:r>
              <a:rPr lang="ko-KR" altLang="en-US" dirty="0" smtClean="0"/>
              <a:t>정보 얻음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25" y="2276872"/>
            <a:ext cx="721995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9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</a:t>
            </a:r>
            <a:r>
              <a:rPr lang="ko-KR" altLang="en-US" dirty="0" err="1"/>
              <a:t>커스텀</a:t>
            </a:r>
            <a:r>
              <a:rPr lang="ko-KR" altLang="en-US" dirty="0"/>
              <a:t> 어댑터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en-US" altLang="ko-KR" dirty="0" smtClean="0"/>
              <a:t>(a)</a:t>
            </a:r>
            <a:r>
              <a:rPr lang="ko-KR" altLang="en-US" dirty="0" smtClean="0"/>
              <a:t>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 smtClean="0"/>
              <a:t>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r>
              <a:rPr lang="ko-KR" altLang="en-US" dirty="0" err="1"/>
              <a:t>리스트뷰에</a:t>
            </a:r>
            <a:r>
              <a:rPr lang="ko-KR" altLang="en-US" dirty="0"/>
              <a:t> 표시할 </a:t>
            </a:r>
            <a:r>
              <a:rPr lang="ko-KR" altLang="en-US" dirty="0" smtClean="0"/>
              <a:t>이미지를 </a:t>
            </a:r>
            <a:r>
              <a:rPr lang="en-US" altLang="ko-KR" dirty="0" smtClean="0"/>
              <a:t>(b)</a:t>
            </a:r>
            <a:r>
              <a:rPr lang="ko-KR" altLang="en-US" dirty="0" smtClean="0"/>
              <a:t>와 </a:t>
            </a:r>
            <a:r>
              <a:rPr lang="ko-KR" altLang="en-US" dirty="0"/>
              <a:t>같이 </a:t>
            </a:r>
            <a:r>
              <a:rPr lang="ko-KR" altLang="en-US" dirty="0" err="1" smtClean="0"/>
              <a:t>복사해둠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1" y="3054567"/>
            <a:ext cx="2574534" cy="15754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136" y="2996952"/>
            <a:ext cx="6419177" cy="291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5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</a:t>
            </a:r>
            <a:r>
              <a:rPr lang="ko-KR" altLang="en-US" dirty="0" err="1"/>
              <a:t>커스텀</a:t>
            </a:r>
            <a:r>
              <a:rPr lang="ko-KR" altLang="en-US" dirty="0"/>
              <a:t> 어댑터 사용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ko-KR" altLang="en-US" dirty="0" smtClean="0"/>
              <a:t>대화상자 열기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java/andbook.example.listviewtest3</a:t>
            </a:r>
            <a:r>
              <a:rPr lang="ko-KR" altLang="en-US" dirty="0"/>
              <a:t>에서 </a:t>
            </a:r>
            <a:r>
              <a:rPr lang="ko-KR" altLang="en-US" dirty="0" err="1" smtClean="0"/>
              <a:t>우클릭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en-US" altLang="ko-KR" dirty="0"/>
              <a:t>New]-[Java Class] </a:t>
            </a:r>
            <a:r>
              <a:rPr lang="ko-KR" altLang="en-US" dirty="0" smtClean="0"/>
              <a:t>메뉴 선택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147795"/>
            <a:ext cx="7862455" cy="32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9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</a:t>
            </a:r>
            <a:r>
              <a:rPr lang="ko-KR" altLang="en-US" dirty="0" err="1"/>
              <a:t>커스텀</a:t>
            </a:r>
            <a:r>
              <a:rPr lang="ko-KR" altLang="en-US" dirty="0"/>
              <a:t> 어댑터 사용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en-US" altLang="ko-KR" dirty="0" err="1" smtClean="0"/>
              <a:t>MyData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이름에 </a:t>
            </a:r>
            <a:r>
              <a:rPr lang="ko-KR" altLang="en-US" dirty="0"/>
              <a:t>“</a:t>
            </a:r>
            <a:r>
              <a:rPr lang="en-US" altLang="ko-KR" dirty="0" err="1"/>
              <a:t>MyData</a:t>
            </a:r>
            <a:r>
              <a:rPr lang="en-US" altLang="ko-KR" dirty="0"/>
              <a:t>”</a:t>
            </a:r>
            <a:r>
              <a:rPr lang="ko-KR" altLang="en-US" dirty="0"/>
              <a:t>를 입력하고 </a:t>
            </a:r>
            <a:r>
              <a:rPr lang="en-US" altLang="ko-KR" dirty="0"/>
              <a:t>[OK</a:t>
            </a:r>
            <a:r>
              <a:rPr lang="en-US" altLang="ko-KR" dirty="0" smtClean="0"/>
              <a:t>]</a:t>
            </a:r>
            <a:r>
              <a:rPr lang="ko-KR" altLang="en-US" dirty="0" smtClean="0"/>
              <a:t> 클릭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847" y="2865283"/>
            <a:ext cx="4286250" cy="373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84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</a:t>
            </a:r>
            <a:r>
              <a:rPr lang="ko-KR" altLang="en-US" dirty="0" err="1"/>
              <a:t>커스텀</a:t>
            </a:r>
            <a:r>
              <a:rPr lang="ko-KR" altLang="en-US" dirty="0"/>
              <a:t> 어댑터 사용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en-US" altLang="ko-KR" dirty="0" smtClean="0"/>
              <a:t>res/layout/fruit_list.xml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ko-KR" altLang="en-US" dirty="0" err="1"/>
              <a:t>리스트뷰에</a:t>
            </a:r>
            <a:r>
              <a:rPr lang="ko-KR" altLang="en-US" dirty="0"/>
              <a:t> 사용할 </a:t>
            </a:r>
            <a:r>
              <a:rPr lang="ko-KR" altLang="en-US" dirty="0" err="1"/>
              <a:t>커스텀</a:t>
            </a:r>
            <a:r>
              <a:rPr lang="ko-KR" altLang="en-US" dirty="0"/>
              <a:t> 레이아웃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630639"/>
            <a:ext cx="6298421" cy="425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33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</a:t>
            </a:r>
            <a:r>
              <a:rPr lang="ko-KR" altLang="en-US" dirty="0" err="1"/>
              <a:t>커스텀</a:t>
            </a:r>
            <a:r>
              <a:rPr lang="ko-KR" altLang="en-US" dirty="0"/>
              <a:t> 어댑터 사용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964" y="1999556"/>
            <a:ext cx="7124070" cy="447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26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899592" y="1801991"/>
            <a:ext cx="6516665" cy="5011385"/>
            <a:chOff x="2367729" y="1104900"/>
            <a:chExt cx="8673681" cy="667015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1760" y="1104900"/>
              <a:ext cx="8629650" cy="46482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7729" y="5603354"/>
              <a:ext cx="8639175" cy="2171700"/>
            </a:xfrm>
            <a:prstGeom prst="rect">
              <a:avLst/>
            </a:prstGeom>
          </p:spPr>
        </p:pic>
      </p:grp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</a:t>
            </a:r>
            <a:r>
              <a:rPr lang="ko-KR" altLang="en-US" dirty="0" err="1"/>
              <a:t>커스텀</a:t>
            </a:r>
            <a:r>
              <a:rPr lang="ko-KR" altLang="en-US" dirty="0"/>
              <a:t> 어댑터 사용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71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437760" cy="4845099"/>
          </a:xfrm>
        </p:spPr>
        <p:txBody>
          <a:bodyPr/>
          <a:lstStyle/>
          <a:p>
            <a:r>
              <a:rPr lang="ko-KR" altLang="en-US" dirty="0" smtClean="0"/>
              <a:t>자동 코드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클래스와 메서드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</a:t>
            </a:r>
            <a:r>
              <a:rPr lang="ko-KR" altLang="en-US" dirty="0" err="1"/>
              <a:t>커스텀</a:t>
            </a:r>
            <a:r>
              <a:rPr lang="ko-KR" altLang="en-US" dirty="0"/>
              <a:t> 어댑터 사용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86" y="2492896"/>
            <a:ext cx="7897091" cy="385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25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1600" b="1" dirty="0" err="1"/>
              <a:t>어댑터뷰와</a:t>
            </a:r>
            <a:r>
              <a:rPr lang="ko-KR" altLang="en-US" sz="1600" b="1" dirty="0"/>
              <a:t> 어댑터의 관계를 파악한다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 err="1" smtClean="0"/>
              <a:t>리스트뷰를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정의하고 사용할 수 있다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 err="1" smtClean="0"/>
              <a:t>커스텀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어댑터를 설계할 수 있다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 err="1" smtClean="0"/>
              <a:t>그리드뷰를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정의하고 사용할 수 있다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 err="1" smtClean="0"/>
              <a:t>스피너를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정의하고 사용할 수 있다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 err="1" smtClean="0"/>
              <a:t>스택뷰를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정의하고 사용할 수 있다</a:t>
            </a:r>
            <a:r>
              <a:rPr lang="en-US" altLang="ko-KR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</a:t>
            </a:r>
            <a:r>
              <a:rPr lang="ko-KR" altLang="en-US" dirty="0" err="1"/>
              <a:t>커스텀</a:t>
            </a:r>
            <a:r>
              <a:rPr lang="ko-KR" altLang="en-US" dirty="0"/>
              <a:t> 어댑터 사용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437760" cy="4845099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ko-KR" altLang="en-US" dirty="0" err="1" smtClean="0"/>
              <a:t>리스트뷰</a:t>
            </a:r>
            <a:r>
              <a:rPr lang="ko-KR" altLang="en-US" dirty="0" smtClean="0"/>
              <a:t> 초기화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항목 클릭 처리 코드 작성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108"/>
          <a:stretch/>
        </p:blipFill>
        <p:spPr>
          <a:xfrm>
            <a:off x="1025707" y="2492896"/>
            <a:ext cx="7092583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35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437760" cy="4845099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ko-KR" altLang="en-US" dirty="0" err="1" smtClean="0"/>
              <a:t>리스트뷰</a:t>
            </a:r>
            <a:r>
              <a:rPr lang="ko-KR" altLang="en-US" dirty="0" smtClean="0"/>
              <a:t> 초기화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항목 클릭 처리 코드 작성</a:t>
            </a:r>
            <a:endParaRPr lang="ko-KR" altLang="en-US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</a:t>
            </a:r>
            <a:r>
              <a:rPr lang="ko-KR" altLang="en-US" dirty="0" err="1"/>
              <a:t>커스텀</a:t>
            </a:r>
            <a:r>
              <a:rPr lang="ko-KR" altLang="en-US" dirty="0"/>
              <a:t> 어댑터 사용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4" y="2492896"/>
            <a:ext cx="71818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99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437760" cy="4845099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리스트뷰</a:t>
            </a:r>
            <a:r>
              <a:rPr lang="ko-KR" altLang="en-US" dirty="0"/>
              <a:t> ▶ </a:t>
            </a:r>
            <a:r>
              <a:rPr lang="ko-KR" altLang="en-US" dirty="0" err="1"/>
              <a:t>커스텀</a:t>
            </a:r>
            <a:r>
              <a:rPr lang="ko-KR" altLang="en-US" dirty="0"/>
              <a:t> 어댑터 사용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198534"/>
            <a:ext cx="4823114" cy="439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86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 err="1"/>
              <a:t>그리드뷰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그리드뷰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GridView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그리드 </a:t>
            </a:r>
            <a:r>
              <a:rPr lang="ko-KR" altLang="en-US" dirty="0"/>
              <a:t>레이아웃처럼 격자 내부에 데이터를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그리드 레이아웃과 </a:t>
            </a:r>
            <a:r>
              <a:rPr lang="ko-KR" altLang="en-US" dirty="0"/>
              <a:t>달리 어댑터를 통해 데이터를 공급받는다는 </a:t>
            </a:r>
            <a:r>
              <a:rPr lang="ko-KR" altLang="en-US" dirty="0" smtClean="0"/>
              <a:t>차이</a:t>
            </a:r>
            <a:endParaRPr lang="en-US" altLang="ko-KR" dirty="0" smtClean="0"/>
          </a:p>
          <a:p>
            <a:pPr lvl="1"/>
            <a:r>
              <a:rPr lang="ko-KR" altLang="en-US" dirty="0" err="1"/>
              <a:t>그리드뷰와</a:t>
            </a:r>
            <a:r>
              <a:rPr lang="ko-KR" altLang="en-US" dirty="0"/>
              <a:t> </a:t>
            </a:r>
            <a:r>
              <a:rPr lang="ko-KR" altLang="en-US" dirty="0" err="1"/>
              <a:t>리스트뷰는</a:t>
            </a:r>
            <a:r>
              <a:rPr lang="ko-KR" altLang="en-US" dirty="0"/>
              <a:t> 조상 클래스의 계층이 동일하므로 </a:t>
            </a:r>
            <a:r>
              <a:rPr lang="ko-KR" altLang="en-US" dirty="0" smtClean="0"/>
              <a:t>사용법 거의 동일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개수가 많아지면 자동으로 스크롤하는 기능을 </a:t>
            </a:r>
            <a:r>
              <a:rPr lang="ko-KR" altLang="en-US" dirty="0" smtClean="0"/>
              <a:t>제공</a:t>
            </a:r>
            <a:endParaRPr lang="en-US" altLang="ko-KR" dirty="0"/>
          </a:p>
          <a:p>
            <a:pPr lvl="1"/>
            <a:r>
              <a:rPr lang="ko-KR" altLang="en-US" dirty="0" smtClean="0"/>
              <a:t>어댑터 </a:t>
            </a:r>
            <a:r>
              <a:rPr lang="ko-KR" altLang="en-US" dirty="0"/>
              <a:t>클래스의 </a:t>
            </a:r>
            <a:r>
              <a:rPr lang="ko-KR" altLang="en-US" dirty="0" smtClean="0"/>
              <a:t>타입도 </a:t>
            </a:r>
            <a:r>
              <a:rPr lang="ko-KR" altLang="en-US" dirty="0" err="1" smtClean="0"/>
              <a:t>리스트뷰와</a:t>
            </a:r>
            <a:r>
              <a:rPr lang="ko-KR" altLang="en-US" dirty="0" smtClean="0"/>
              <a:t> 거의 같음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903908"/>
            <a:ext cx="41243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261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 err="1"/>
              <a:t>그리드뷰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420888"/>
            <a:ext cx="7975023" cy="304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980728"/>
            <a:ext cx="87820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58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 err="1"/>
              <a:t>그리드뷰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69" y="2564904"/>
            <a:ext cx="7836477" cy="358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48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539552" y="1723678"/>
            <a:ext cx="8208912" cy="4873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dirty="0"/>
              <a:t>[</a:t>
            </a:r>
            <a:r>
              <a:rPr kumimoji="0" lang="ko-KR" altLang="en-US" dirty="0"/>
              <a:t>실습 </a:t>
            </a:r>
            <a:r>
              <a:rPr kumimoji="0" lang="en-US" altLang="ko-KR" dirty="0"/>
              <a:t>9-3]</a:t>
            </a:r>
            <a:r>
              <a:rPr kumimoji="0" lang="ko-KR" altLang="en-US" dirty="0"/>
              <a:t>의 </a:t>
            </a:r>
            <a:r>
              <a:rPr kumimoji="0" lang="en-US" altLang="ko-KR" dirty="0" smtClean="0"/>
              <a:t>3</a:t>
            </a:r>
            <a:r>
              <a:rPr kumimoji="0" lang="ko-KR" altLang="en-US" dirty="0" smtClean="0"/>
              <a:t>단계와 </a:t>
            </a:r>
            <a:r>
              <a:rPr kumimoji="0" lang="ko-KR" altLang="en-US" dirty="0"/>
              <a:t>똑같은 </a:t>
            </a:r>
            <a:r>
              <a:rPr kumimoji="0" lang="en-US" altLang="ko-KR" dirty="0" err="1"/>
              <a:t>MyData</a:t>
            </a:r>
            <a:r>
              <a:rPr kumimoji="0" lang="en-US" altLang="ko-KR" dirty="0"/>
              <a:t> </a:t>
            </a:r>
            <a:r>
              <a:rPr kumimoji="0" lang="ko-KR" altLang="en-US" dirty="0" smtClean="0"/>
              <a:t>클래스 정의</a:t>
            </a:r>
            <a:endParaRPr kumimoji="0" lang="en-US" altLang="ko-KR" dirty="0"/>
          </a:p>
          <a:p>
            <a:r>
              <a:rPr kumimoji="0" lang="ko-KR" altLang="en-US" dirty="0" err="1" smtClean="0"/>
              <a:t>그리드뷰에</a:t>
            </a:r>
            <a:r>
              <a:rPr kumimoji="0" lang="ko-KR" altLang="en-US" dirty="0" smtClean="0"/>
              <a:t> </a:t>
            </a:r>
            <a:r>
              <a:rPr kumimoji="0" lang="ko-KR" altLang="en-US" dirty="0"/>
              <a:t>사용할 </a:t>
            </a:r>
            <a:r>
              <a:rPr kumimoji="0" lang="ko-KR" altLang="en-US" dirty="0" err="1"/>
              <a:t>커스텀</a:t>
            </a:r>
            <a:r>
              <a:rPr kumimoji="0" lang="ko-KR" altLang="en-US" dirty="0"/>
              <a:t> </a:t>
            </a:r>
            <a:r>
              <a:rPr kumimoji="0" lang="ko-KR" altLang="en-US" dirty="0" smtClean="0"/>
              <a:t>레이아웃 </a:t>
            </a:r>
            <a:r>
              <a:rPr kumimoji="0" lang="en-US" altLang="ko-KR" dirty="0" smtClean="0"/>
              <a:t>res/layout/fruit_list.xml</a:t>
            </a:r>
            <a:r>
              <a:rPr kumimoji="0" lang="ko-KR" altLang="en-US" dirty="0" smtClean="0"/>
              <a:t> 생성</a:t>
            </a:r>
            <a:endParaRPr kumimoji="0"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28" y="2708920"/>
            <a:ext cx="7819159" cy="3619501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 err="1"/>
              <a:t>그리드뷰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980728"/>
            <a:ext cx="87820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05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539552" y="1723678"/>
            <a:ext cx="8208912" cy="4873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dirty="0"/>
              <a:t>[</a:t>
            </a:r>
            <a:r>
              <a:rPr kumimoji="0" lang="ko-KR" altLang="en-US" dirty="0"/>
              <a:t>실습 </a:t>
            </a:r>
            <a:r>
              <a:rPr kumimoji="0" lang="en-US" altLang="ko-KR" dirty="0"/>
              <a:t>9-3]</a:t>
            </a:r>
            <a:r>
              <a:rPr kumimoji="0" lang="ko-KR" altLang="en-US" dirty="0"/>
              <a:t>의 </a:t>
            </a:r>
            <a:r>
              <a:rPr kumimoji="0" lang="en-US" altLang="ko-KR" dirty="0" smtClean="0"/>
              <a:t>3</a:t>
            </a:r>
            <a:r>
              <a:rPr kumimoji="0" lang="ko-KR" altLang="en-US" dirty="0" smtClean="0"/>
              <a:t>단계와 </a:t>
            </a:r>
            <a:r>
              <a:rPr kumimoji="0" lang="ko-KR" altLang="en-US" dirty="0"/>
              <a:t>똑같은 </a:t>
            </a:r>
            <a:r>
              <a:rPr kumimoji="0" lang="en-US" altLang="ko-KR" dirty="0" err="1"/>
              <a:t>MyData</a:t>
            </a:r>
            <a:r>
              <a:rPr kumimoji="0" lang="en-US" altLang="ko-KR" dirty="0"/>
              <a:t> </a:t>
            </a:r>
            <a:r>
              <a:rPr kumimoji="0" lang="ko-KR" altLang="en-US" dirty="0" smtClean="0"/>
              <a:t>클래스 정의</a:t>
            </a:r>
            <a:endParaRPr kumimoji="0" lang="en-US" altLang="ko-KR" dirty="0"/>
          </a:p>
          <a:p>
            <a:r>
              <a:rPr kumimoji="0" lang="ko-KR" altLang="en-US" dirty="0" err="1" smtClean="0"/>
              <a:t>그리드뷰에</a:t>
            </a:r>
            <a:r>
              <a:rPr kumimoji="0" lang="ko-KR" altLang="en-US" dirty="0" smtClean="0"/>
              <a:t> </a:t>
            </a:r>
            <a:r>
              <a:rPr kumimoji="0" lang="ko-KR" altLang="en-US" dirty="0"/>
              <a:t>사용할 </a:t>
            </a:r>
            <a:r>
              <a:rPr kumimoji="0" lang="ko-KR" altLang="en-US" dirty="0" err="1"/>
              <a:t>커스텀</a:t>
            </a:r>
            <a:r>
              <a:rPr kumimoji="0" lang="ko-KR" altLang="en-US" dirty="0"/>
              <a:t> </a:t>
            </a:r>
            <a:r>
              <a:rPr kumimoji="0" lang="ko-KR" altLang="en-US" dirty="0" smtClean="0"/>
              <a:t>레이아웃 </a:t>
            </a:r>
            <a:r>
              <a:rPr kumimoji="0" lang="en-US" altLang="ko-KR" dirty="0" smtClean="0"/>
              <a:t>res/layout/fruit_list.xml</a:t>
            </a:r>
            <a:r>
              <a:rPr kumimoji="0" lang="ko-KR" altLang="en-US" dirty="0" smtClean="0"/>
              <a:t> 생성</a:t>
            </a:r>
            <a:endParaRPr kumimoji="0" lang="en-US" altLang="ko-KR" dirty="0" smtClean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81" y="3429000"/>
            <a:ext cx="8208963" cy="2029589"/>
          </a:xfr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 err="1"/>
              <a:t>그리드뷰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980728"/>
            <a:ext cx="87820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36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23678"/>
            <a:ext cx="8208912" cy="4873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dirty="0"/>
              <a:t>[</a:t>
            </a:r>
            <a:r>
              <a:rPr kumimoji="0" lang="ko-KR" altLang="en-US" dirty="0"/>
              <a:t>실습 </a:t>
            </a:r>
            <a:r>
              <a:rPr kumimoji="0" lang="en-US" altLang="ko-KR" dirty="0"/>
              <a:t>9-3]</a:t>
            </a:r>
            <a:r>
              <a:rPr kumimoji="0" lang="ko-KR" altLang="en-US" dirty="0"/>
              <a:t>의 </a:t>
            </a:r>
            <a:r>
              <a:rPr kumimoji="0" lang="en-US" altLang="ko-KR" dirty="0" smtClean="0"/>
              <a:t>5</a:t>
            </a:r>
            <a:r>
              <a:rPr kumimoji="0" lang="ko-KR" altLang="en-US" dirty="0" smtClean="0"/>
              <a:t>단계와 같은 </a:t>
            </a:r>
            <a:r>
              <a:rPr kumimoji="0" lang="en-US" altLang="ko-KR" dirty="0" err="1"/>
              <a:t>MyAdapter</a:t>
            </a:r>
            <a:r>
              <a:rPr kumimoji="0" lang="en-US" altLang="ko-KR" dirty="0"/>
              <a:t> </a:t>
            </a:r>
            <a:r>
              <a:rPr kumimoji="0" lang="ko-KR" altLang="en-US" dirty="0" smtClean="0"/>
              <a:t>클래스 정의</a:t>
            </a:r>
            <a:endParaRPr kumimoji="0" lang="en-US" altLang="ko-KR" dirty="0" smtClean="0"/>
          </a:p>
          <a:p>
            <a:r>
              <a:rPr kumimoji="0" lang="ko-KR" altLang="en-US" dirty="0" smtClean="0"/>
              <a:t>일부</a:t>
            </a:r>
            <a:r>
              <a:rPr kumimoji="0" lang="en-US" altLang="ko-KR" dirty="0"/>
              <a:t>(</a:t>
            </a:r>
            <a:r>
              <a:rPr kumimoji="0" lang="ko-KR" altLang="en-US" dirty="0"/>
              <a:t>블록 부분</a:t>
            </a:r>
            <a:r>
              <a:rPr kumimoji="0" lang="en-US" altLang="ko-KR" dirty="0" smtClean="0"/>
              <a:t>)</a:t>
            </a:r>
            <a:r>
              <a:rPr kumimoji="0" lang="ko-KR" altLang="en-US" dirty="0"/>
              <a:t> </a:t>
            </a:r>
            <a:r>
              <a:rPr kumimoji="0" lang="ko-KR" altLang="en-US" dirty="0" smtClean="0"/>
              <a:t>수정</a:t>
            </a:r>
            <a:endParaRPr kumimoji="0" lang="en-US" altLang="ko-KR" dirty="0" smtClean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 err="1"/>
              <a:t>그리드뷰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745027"/>
            <a:ext cx="6174317" cy="406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63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723678"/>
            <a:ext cx="8208912" cy="4873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dirty="0"/>
              <a:t>[</a:t>
            </a:r>
            <a:r>
              <a:rPr kumimoji="0" lang="ko-KR" altLang="en-US" dirty="0"/>
              <a:t>실습 </a:t>
            </a:r>
            <a:r>
              <a:rPr kumimoji="0" lang="en-US" altLang="ko-KR" dirty="0"/>
              <a:t>9-3]</a:t>
            </a:r>
            <a:r>
              <a:rPr kumimoji="0" lang="ko-KR" altLang="en-US" dirty="0"/>
              <a:t>의 </a:t>
            </a:r>
            <a:r>
              <a:rPr kumimoji="0" lang="en-US" altLang="ko-KR" dirty="0" smtClean="0"/>
              <a:t>5</a:t>
            </a:r>
            <a:r>
              <a:rPr kumimoji="0" lang="ko-KR" altLang="en-US" dirty="0" smtClean="0"/>
              <a:t>단계와 같은 </a:t>
            </a:r>
            <a:r>
              <a:rPr kumimoji="0" lang="en-US" altLang="ko-KR" dirty="0" err="1"/>
              <a:t>MyAdapter</a:t>
            </a:r>
            <a:r>
              <a:rPr kumimoji="0" lang="en-US" altLang="ko-KR" dirty="0"/>
              <a:t> </a:t>
            </a:r>
            <a:r>
              <a:rPr kumimoji="0" lang="ko-KR" altLang="en-US" dirty="0" smtClean="0"/>
              <a:t>클래스 정의</a:t>
            </a:r>
            <a:endParaRPr kumimoji="0" lang="en-US" altLang="ko-KR" dirty="0" smtClean="0"/>
          </a:p>
          <a:p>
            <a:r>
              <a:rPr kumimoji="0" lang="ko-KR" altLang="en-US" dirty="0" smtClean="0"/>
              <a:t>일부</a:t>
            </a:r>
            <a:r>
              <a:rPr kumimoji="0" lang="en-US" altLang="ko-KR" dirty="0"/>
              <a:t>(</a:t>
            </a:r>
            <a:r>
              <a:rPr kumimoji="0" lang="ko-KR" altLang="en-US" dirty="0"/>
              <a:t>블록 부분</a:t>
            </a:r>
            <a:r>
              <a:rPr kumimoji="0" lang="en-US" altLang="ko-KR" dirty="0" smtClean="0"/>
              <a:t>)</a:t>
            </a:r>
            <a:r>
              <a:rPr kumimoji="0" lang="ko-KR" altLang="en-US" dirty="0"/>
              <a:t> </a:t>
            </a:r>
            <a:r>
              <a:rPr kumimoji="0" lang="ko-KR" altLang="en-US" dirty="0" smtClean="0"/>
              <a:t>수정</a:t>
            </a:r>
            <a:endParaRPr kumimoji="0" lang="en-US" altLang="ko-KR" dirty="0" smtClean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 err="1"/>
              <a:t>그리드뷰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42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924944"/>
            <a:ext cx="7076839" cy="318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17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기본 개념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3096344"/>
          </a:xfrm>
        </p:spPr>
        <p:txBody>
          <a:bodyPr/>
          <a:lstStyle/>
          <a:p>
            <a:r>
              <a:rPr lang="ko-KR" altLang="en-US" dirty="0"/>
              <a:t>안드로이드의 </a:t>
            </a:r>
            <a:r>
              <a:rPr lang="en-US" altLang="ko-KR" dirty="0"/>
              <a:t>[</a:t>
            </a:r>
            <a:r>
              <a:rPr lang="ko-KR" altLang="en-US" dirty="0"/>
              <a:t>설정</a:t>
            </a:r>
            <a:r>
              <a:rPr lang="en-US" altLang="ko-KR" dirty="0"/>
              <a:t>]-[</a:t>
            </a:r>
            <a:r>
              <a:rPr lang="ko-KR" altLang="en-US" dirty="0"/>
              <a:t>애플리케이션</a:t>
            </a:r>
            <a:r>
              <a:rPr lang="en-US" altLang="ko-KR" dirty="0"/>
              <a:t>] </a:t>
            </a:r>
            <a:r>
              <a:rPr lang="ko-KR" altLang="en-US" dirty="0" smtClean="0"/>
              <a:t>화면</a:t>
            </a:r>
            <a:endParaRPr lang="en-US" altLang="ko-KR" dirty="0" smtClean="0"/>
          </a:p>
          <a:p>
            <a:pPr lvl="1"/>
            <a:r>
              <a:rPr lang="ko-KR" altLang="en-US" dirty="0"/>
              <a:t>대표적인 </a:t>
            </a:r>
            <a:r>
              <a:rPr lang="ko-KR" altLang="en-US" dirty="0" err="1"/>
              <a:t>어댑터뷰인</a:t>
            </a:r>
            <a:r>
              <a:rPr lang="ko-KR" altLang="en-US" dirty="0"/>
              <a:t> </a:t>
            </a:r>
            <a:r>
              <a:rPr lang="ko-KR" altLang="en-US" dirty="0" err="1"/>
              <a:t>리스트뷰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04864"/>
            <a:ext cx="3536736" cy="304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8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539552" y="1723678"/>
            <a:ext cx="8712968" cy="4873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dirty="0" err="1"/>
              <a:t>MainActivity</a:t>
            </a:r>
            <a:r>
              <a:rPr kumimoji="0" lang="en-US" altLang="ko-KR" dirty="0"/>
              <a:t> </a:t>
            </a:r>
            <a:r>
              <a:rPr kumimoji="0" lang="ko-KR" altLang="en-US" dirty="0"/>
              <a:t>클래스에 </a:t>
            </a:r>
            <a:r>
              <a:rPr kumimoji="0" lang="ko-KR" altLang="en-US" dirty="0" err="1" smtClean="0"/>
              <a:t>그리드뷰</a:t>
            </a:r>
            <a:r>
              <a:rPr kumimoji="0" lang="ko-KR" altLang="en-US" dirty="0" smtClean="0"/>
              <a:t> 초기화 </a:t>
            </a:r>
            <a:r>
              <a:rPr kumimoji="0" lang="en-US" altLang="ko-KR" dirty="0" smtClean="0"/>
              <a:t>&amp;</a:t>
            </a:r>
            <a:r>
              <a:rPr kumimoji="0" lang="ko-KR" altLang="en-US" dirty="0" smtClean="0"/>
              <a:t> </a:t>
            </a:r>
            <a:r>
              <a:rPr kumimoji="0" lang="ko-KR" altLang="en-US" dirty="0"/>
              <a:t>항목 </a:t>
            </a:r>
            <a:r>
              <a:rPr kumimoji="0" lang="ko-KR" altLang="en-US" dirty="0" smtClean="0"/>
              <a:t>클릭 처리 코드 작성</a:t>
            </a:r>
            <a:endParaRPr kumimoji="0" lang="en-US" altLang="ko-KR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 err="1"/>
              <a:t>그리드뷰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53" y="2300161"/>
            <a:ext cx="7853795" cy="400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8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539552" y="1723678"/>
            <a:ext cx="8712968" cy="4873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dirty="0" err="1"/>
              <a:t>MainActivity</a:t>
            </a:r>
            <a:r>
              <a:rPr kumimoji="0" lang="en-US" altLang="ko-KR" dirty="0"/>
              <a:t> </a:t>
            </a:r>
            <a:r>
              <a:rPr kumimoji="0" lang="ko-KR" altLang="en-US" dirty="0"/>
              <a:t>클래스에 </a:t>
            </a:r>
            <a:r>
              <a:rPr kumimoji="0" lang="ko-KR" altLang="en-US" dirty="0" err="1" smtClean="0"/>
              <a:t>그리드뷰</a:t>
            </a:r>
            <a:r>
              <a:rPr kumimoji="0" lang="ko-KR" altLang="en-US" dirty="0" smtClean="0"/>
              <a:t> 초기화 </a:t>
            </a:r>
            <a:r>
              <a:rPr kumimoji="0" lang="en-US" altLang="ko-KR" dirty="0" smtClean="0"/>
              <a:t>&amp;</a:t>
            </a:r>
            <a:r>
              <a:rPr kumimoji="0" lang="ko-KR" altLang="en-US" dirty="0" smtClean="0"/>
              <a:t> </a:t>
            </a:r>
            <a:r>
              <a:rPr kumimoji="0" lang="ko-KR" altLang="en-US" dirty="0"/>
              <a:t>항목 </a:t>
            </a:r>
            <a:r>
              <a:rPr kumimoji="0" lang="ko-KR" altLang="en-US" dirty="0" smtClean="0"/>
              <a:t>클릭 처리 코드 작성</a:t>
            </a:r>
            <a:endParaRPr kumimoji="0" lang="en-US" altLang="ko-KR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 err="1"/>
              <a:t>그리드뷰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429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48" y="2276872"/>
            <a:ext cx="6675372" cy="455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439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23678"/>
            <a:ext cx="8712968" cy="4873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 smtClean="0"/>
              <a:t>실행 화면</a:t>
            </a:r>
            <a:endParaRPr kumimoji="0" lang="en-US" altLang="ko-KR" dirty="0" smtClean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그리드뷰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466628"/>
            <a:ext cx="4274442" cy="400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8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스피너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2088232"/>
          </a:xfrm>
        </p:spPr>
        <p:txBody>
          <a:bodyPr/>
          <a:lstStyle/>
          <a:p>
            <a:r>
              <a:rPr lang="ko-KR" altLang="en-US" dirty="0" err="1" smtClean="0"/>
              <a:t>스피너</a:t>
            </a:r>
            <a:r>
              <a:rPr lang="en-US" altLang="ko-KR" dirty="0" smtClean="0"/>
              <a:t>(Spinner)</a:t>
            </a:r>
          </a:p>
          <a:p>
            <a:pPr lvl="1"/>
            <a:r>
              <a:rPr lang="ko-KR" altLang="en-US" dirty="0" err="1" smtClean="0"/>
              <a:t>리스트뷰나</a:t>
            </a:r>
            <a:r>
              <a:rPr lang="ko-KR" altLang="en-US" dirty="0" smtClean="0"/>
              <a:t> </a:t>
            </a:r>
            <a:r>
              <a:rPr lang="ko-KR" altLang="en-US" dirty="0" err="1"/>
              <a:t>그리드뷰와</a:t>
            </a:r>
            <a:r>
              <a:rPr lang="ko-KR" altLang="en-US" dirty="0"/>
              <a:t> 달리 한 번에 한 개의 데이터만 </a:t>
            </a:r>
            <a:r>
              <a:rPr lang="ko-KR" altLang="en-US" dirty="0" smtClean="0"/>
              <a:t>보여줌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클릭하면 </a:t>
            </a:r>
            <a:r>
              <a:rPr lang="ko-KR" altLang="en-US" dirty="0"/>
              <a:t>목록을 </a:t>
            </a:r>
            <a:r>
              <a:rPr lang="ko-KR" altLang="en-US" dirty="0" smtClean="0"/>
              <a:t>펼쳐서 선택하는 </a:t>
            </a:r>
            <a:r>
              <a:rPr lang="ko-KR" altLang="en-US" dirty="0"/>
              <a:t>기능을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r>
              <a:rPr lang="ko-KR" altLang="en-US" dirty="0" err="1"/>
              <a:t>리스트뷰나</a:t>
            </a:r>
            <a:r>
              <a:rPr lang="ko-KR" altLang="en-US" dirty="0"/>
              <a:t> </a:t>
            </a:r>
            <a:r>
              <a:rPr lang="ko-KR" altLang="en-US" dirty="0" err="1"/>
              <a:t>그리드뷰와</a:t>
            </a:r>
            <a:r>
              <a:rPr lang="ko-KR" altLang="en-US" dirty="0"/>
              <a:t> 조상 클래스의 계층이 </a:t>
            </a:r>
            <a:r>
              <a:rPr lang="en-US" altLang="ko-KR" dirty="0"/>
              <a:t>(</a:t>
            </a:r>
            <a:r>
              <a:rPr lang="ko-KR" altLang="en-US" dirty="0" smtClean="0"/>
              <a:t>바로 위의 </a:t>
            </a:r>
            <a:r>
              <a:rPr lang="ko-KR" altLang="en-US" dirty="0"/>
              <a:t>부모만 제외하면</a:t>
            </a:r>
            <a:r>
              <a:rPr lang="en-US" altLang="ko-KR" dirty="0"/>
              <a:t>) </a:t>
            </a:r>
            <a:r>
              <a:rPr lang="ko-KR" altLang="en-US" dirty="0" smtClean="0"/>
              <a:t>같음</a:t>
            </a:r>
            <a:endParaRPr lang="en-US" altLang="ko-KR" dirty="0" smtClean="0"/>
          </a:p>
          <a:p>
            <a:pPr lvl="1"/>
            <a:r>
              <a:rPr lang="ko-KR" altLang="en-US" dirty="0"/>
              <a:t>어댑터 </a:t>
            </a:r>
            <a:r>
              <a:rPr lang="ko-KR" altLang="en-US" dirty="0" smtClean="0"/>
              <a:t>클래스의 </a:t>
            </a:r>
            <a:r>
              <a:rPr lang="ko-KR" altLang="en-US" dirty="0"/>
              <a:t>타입은 조금 </a:t>
            </a:r>
            <a:r>
              <a:rPr lang="ko-KR" altLang="en-US" dirty="0" smtClean="0"/>
              <a:t>다름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501008"/>
            <a:ext cx="44767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77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스피너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980728"/>
            <a:ext cx="8772525" cy="752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492622"/>
            <a:ext cx="2731550" cy="1314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721" y="2272914"/>
            <a:ext cx="5635922" cy="455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11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스피너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980728"/>
            <a:ext cx="8772525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50" y="2311102"/>
            <a:ext cx="6683244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911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스피너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980728"/>
            <a:ext cx="8772525" cy="752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180" y="2294783"/>
            <a:ext cx="6025583" cy="43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227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스피너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980728"/>
            <a:ext cx="8772525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70" y="2511835"/>
            <a:ext cx="6722604" cy="408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145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스피너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980728"/>
            <a:ext cx="8772525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40" y="2341540"/>
            <a:ext cx="6632864" cy="417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259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err="1" smtClean="0"/>
              <a:t>스택뷰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400600"/>
          </a:xfrm>
        </p:spPr>
        <p:txBody>
          <a:bodyPr/>
          <a:lstStyle/>
          <a:p>
            <a:r>
              <a:rPr lang="ko-KR" altLang="en-US" dirty="0" err="1" smtClean="0"/>
              <a:t>스택뷰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StackView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자식 </a:t>
            </a:r>
            <a:r>
              <a:rPr lang="ko-KR" altLang="en-US" dirty="0"/>
              <a:t>뷰를 경사지게 쌓은 형태로 </a:t>
            </a:r>
            <a:r>
              <a:rPr lang="ko-KR" altLang="en-US" dirty="0" smtClean="0"/>
              <a:t>보여줌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이때 </a:t>
            </a:r>
            <a:r>
              <a:rPr lang="ko-KR" altLang="en-US" dirty="0"/>
              <a:t>맨 위쪽의 자식 뷰를 현재 </a:t>
            </a:r>
            <a:r>
              <a:rPr lang="ko-KR" altLang="en-US" dirty="0" smtClean="0"/>
              <a:t>뷰</a:t>
            </a:r>
            <a:r>
              <a:rPr lang="en-US" altLang="ko-KR" dirty="0" smtClean="0"/>
              <a:t>(Current View)</a:t>
            </a:r>
            <a:r>
              <a:rPr lang="ko-KR" altLang="en-US" dirty="0" smtClean="0"/>
              <a:t>라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뷰는 사용자가 </a:t>
            </a:r>
            <a:r>
              <a:rPr lang="ko-KR" altLang="en-US" dirty="0"/>
              <a:t>화면을 터치한 상태로 </a:t>
            </a:r>
            <a:r>
              <a:rPr lang="ko-KR" altLang="en-US" dirty="0" smtClean="0"/>
              <a:t>왼쪽이나 오른쪽으로 밀어서 이전이나 이후로 이전 가능</a:t>
            </a:r>
            <a:endParaRPr lang="en-US" altLang="ko-KR" dirty="0"/>
          </a:p>
          <a:p>
            <a:pPr lvl="1"/>
            <a:r>
              <a:rPr lang="ko-KR" altLang="en-US" dirty="0" err="1" smtClean="0"/>
              <a:t>리스트뷰</a:t>
            </a:r>
            <a:r>
              <a:rPr lang="en-US" altLang="ko-KR" dirty="0"/>
              <a:t>/</a:t>
            </a:r>
            <a:r>
              <a:rPr lang="ko-KR" altLang="en-US" dirty="0" err="1"/>
              <a:t>그리드뷰</a:t>
            </a:r>
            <a:r>
              <a:rPr lang="en-US" altLang="ko-KR" dirty="0"/>
              <a:t>/</a:t>
            </a:r>
            <a:r>
              <a:rPr lang="ko-KR" altLang="en-US" dirty="0" err="1"/>
              <a:t>스피너와</a:t>
            </a:r>
            <a:r>
              <a:rPr lang="ko-KR" altLang="en-US" dirty="0"/>
              <a:t> 조상 클래스의 </a:t>
            </a:r>
            <a:r>
              <a:rPr lang="ko-KR" altLang="en-US" dirty="0" smtClean="0"/>
              <a:t>계층이 </a:t>
            </a:r>
            <a:r>
              <a:rPr lang="en-US" altLang="ko-KR" dirty="0" smtClean="0"/>
              <a:t>(</a:t>
            </a:r>
            <a:r>
              <a:rPr lang="ko-KR" altLang="en-US" dirty="0"/>
              <a:t>바로 위의 </a:t>
            </a:r>
            <a:r>
              <a:rPr lang="ko-KR" altLang="en-US" dirty="0" smtClean="0"/>
              <a:t>부모 제외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같음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어댑터 </a:t>
            </a:r>
            <a:r>
              <a:rPr lang="ko-KR" altLang="en-US" dirty="0"/>
              <a:t>클래스의 타입은 조금 </a:t>
            </a:r>
            <a:r>
              <a:rPr lang="ko-KR" altLang="en-US" dirty="0" smtClean="0"/>
              <a:t>다름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54" y="3864070"/>
            <a:ext cx="34099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58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기본 개념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3096344"/>
          </a:xfrm>
        </p:spPr>
        <p:txBody>
          <a:bodyPr/>
          <a:lstStyle/>
          <a:p>
            <a:r>
              <a:rPr lang="ko-KR" altLang="en-US" dirty="0" err="1" smtClean="0"/>
              <a:t>어댑터뷰와</a:t>
            </a:r>
            <a:r>
              <a:rPr lang="ko-KR" altLang="en-US" dirty="0" smtClean="0"/>
              <a:t> </a:t>
            </a:r>
            <a:r>
              <a:rPr lang="ko-KR" altLang="en-US" dirty="0"/>
              <a:t>어댑터의 </a:t>
            </a:r>
            <a:r>
              <a:rPr lang="ko-KR" altLang="en-US" dirty="0" smtClean="0"/>
              <a:t>역할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23916"/>
          <a:stretch/>
        </p:blipFill>
        <p:spPr>
          <a:xfrm>
            <a:off x="748833" y="2030549"/>
            <a:ext cx="6199432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1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err="1" smtClean="0"/>
              <a:t>스택뷰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352928" cy="4873674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87" y="2348880"/>
            <a:ext cx="2615045" cy="1809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666" y="2348880"/>
            <a:ext cx="6440646" cy="32131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961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err="1" smtClean="0"/>
              <a:t>스택뷰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352928" cy="4873674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81" y="2439708"/>
            <a:ext cx="7124070" cy="394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8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err="1" smtClean="0"/>
              <a:t>스택뷰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352928" cy="4873674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9-3]</a:t>
            </a:r>
            <a:r>
              <a:rPr lang="ko-KR" altLang="en-US" dirty="0"/>
              <a:t>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단계와 </a:t>
            </a:r>
            <a:r>
              <a:rPr lang="ko-KR" altLang="en-US" dirty="0"/>
              <a:t>똑같은 </a:t>
            </a:r>
            <a:r>
              <a:rPr lang="en-US" altLang="ko-KR" dirty="0" err="1"/>
              <a:t>MyData</a:t>
            </a:r>
            <a:r>
              <a:rPr lang="en-US" altLang="ko-KR" dirty="0"/>
              <a:t> </a:t>
            </a:r>
            <a:r>
              <a:rPr lang="ko-KR" altLang="en-US" dirty="0" smtClean="0"/>
              <a:t>클래스 정의</a:t>
            </a:r>
            <a:endParaRPr lang="en-US" altLang="ko-KR" dirty="0" smtClean="0"/>
          </a:p>
          <a:p>
            <a:r>
              <a:rPr lang="ko-KR" altLang="en-US" dirty="0" err="1"/>
              <a:t>스택뷰에</a:t>
            </a:r>
            <a:r>
              <a:rPr lang="ko-KR" altLang="en-US" dirty="0"/>
              <a:t> 사용할 </a:t>
            </a:r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smtClean="0"/>
              <a:t>레이아웃 </a:t>
            </a:r>
            <a:r>
              <a:rPr lang="en-US" altLang="ko-KR" dirty="0" smtClean="0"/>
              <a:t>res/layout/fruit_list.xml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788" y="2911278"/>
            <a:ext cx="7100455" cy="12831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77583"/>
          <a:stretch/>
        </p:blipFill>
        <p:spPr>
          <a:xfrm>
            <a:off x="1134301" y="4160515"/>
            <a:ext cx="7131942" cy="9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0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err="1" smtClean="0"/>
              <a:t>스택뷰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352928" cy="4873674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9-3]</a:t>
            </a:r>
            <a:r>
              <a:rPr lang="ko-KR" altLang="en-US" dirty="0"/>
              <a:t>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단계와 </a:t>
            </a:r>
            <a:r>
              <a:rPr lang="ko-KR" altLang="en-US" dirty="0"/>
              <a:t>똑같은 </a:t>
            </a:r>
            <a:r>
              <a:rPr lang="en-US" altLang="ko-KR" dirty="0" err="1"/>
              <a:t>MyData</a:t>
            </a:r>
            <a:r>
              <a:rPr lang="en-US" altLang="ko-KR" dirty="0"/>
              <a:t> </a:t>
            </a:r>
            <a:r>
              <a:rPr lang="ko-KR" altLang="en-US" dirty="0" smtClean="0"/>
              <a:t>클래스 정의</a:t>
            </a:r>
            <a:endParaRPr lang="en-US" altLang="ko-KR" dirty="0" smtClean="0"/>
          </a:p>
          <a:p>
            <a:r>
              <a:rPr lang="ko-KR" altLang="en-US" dirty="0" err="1"/>
              <a:t>스택뷰에</a:t>
            </a:r>
            <a:r>
              <a:rPr lang="ko-KR" altLang="en-US" dirty="0"/>
              <a:t> 사용할 </a:t>
            </a:r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smtClean="0"/>
              <a:t>레이아웃 </a:t>
            </a:r>
            <a:r>
              <a:rPr lang="en-US" altLang="ko-KR" dirty="0" smtClean="0"/>
              <a:t>res/layout/fruit_list.xml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22417"/>
          <a:stretch/>
        </p:blipFill>
        <p:spPr>
          <a:xfrm>
            <a:off x="1134301" y="3285002"/>
            <a:ext cx="7131942" cy="320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err="1" smtClean="0"/>
              <a:t>스택뷰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352928" cy="4873674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9-3]</a:t>
            </a:r>
            <a:r>
              <a:rPr lang="ko-KR" altLang="en-US" dirty="0"/>
              <a:t>의 </a:t>
            </a:r>
            <a:r>
              <a:rPr lang="en-US" altLang="ko-KR" dirty="0"/>
              <a:t>5</a:t>
            </a:r>
            <a:r>
              <a:rPr lang="ko-KR" altLang="en-US" dirty="0" smtClean="0"/>
              <a:t>단계와 </a:t>
            </a:r>
            <a:r>
              <a:rPr lang="ko-KR" altLang="en-US" dirty="0"/>
              <a:t>똑같은 </a:t>
            </a:r>
            <a:r>
              <a:rPr lang="en-US" altLang="ko-KR" dirty="0" err="1"/>
              <a:t>MyData</a:t>
            </a:r>
            <a:r>
              <a:rPr lang="en-US" altLang="ko-KR" dirty="0"/>
              <a:t> </a:t>
            </a:r>
            <a:r>
              <a:rPr lang="ko-KR" altLang="en-US" dirty="0" smtClean="0"/>
              <a:t>클래스 정의</a:t>
            </a:r>
            <a:endParaRPr lang="en-US" altLang="ko-KR" dirty="0" smtClean="0"/>
          </a:p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ko-KR" altLang="en-US" dirty="0" err="1" smtClean="0"/>
              <a:t>스택뷰</a:t>
            </a:r>
            <a:r>
              <a:rPr lang="ko-KR" altLang="en-US" dirty="0" smtClean="0"/>
              <a:t> 초기화 및 </a:t>
            </a:r>
            <a:r>
              <a:rPr lang="ko-KR" altLang="en-US" dirty="0"/>
              <a:t>버튼 </a:t>
            </a:r>
            <a:r>
              <a:rPr lang="ko-KR" altLang="en-US" dirty="0" smtClean="0"/>
              <a:t>클릭 처리 코드 작성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668557"/>
            <a:ext cx="6462115" cy="392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7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err="1" smtClean="0"/>
              <a:t>스택뷰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352928" cy="4873674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9-3]</a:t>
            </a:r>
            <a:r>
              <a:rPr lang="ko-KR" altLang="en-US" dirty="0"/>
              <a:t>의 </a:t>
            </a:r>
            <a:r>
              <a:rPr lang="en-US" altLang="ko-KR" dirty="0"/>
              <a:t>5</a:t>
            </a:r>
            <a:r>
              <a:rPr lang="ko-KR" altLang="en-US" dirty="0" smtClean="0"/>
              <a:t>단계와 </a:t>
            </a:r>
            <a:r>
              <a:rPr lang="ko-KR" altLang="en-US" dirty="0"/>
              <a:t>똑같은 </a:t>
            </a:r>
            <a:r>
              <a:rPr lang="en-US" altLang="ko-KR" dirty="0" err="1"/>
              <a:t>MyData</a:t>
            </a:r>
            <a:r>
              <a:rPr lang="en-US" altLang="ko-KR" dirty="0"/>
              <a:t> </a:t>
            </a:r>
            <a:r>
              <a:rPr lang="ko-KR" altLang="en-US" dirty="0" smtClean="0"/>
              <a:t>클래스 정의</a:t>
            </a:r>
            <a:endParaRPr lang="en-US" altLang="ko-KR" dirty="0" smtClean="0"/>
          </a:p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ko-KR" altLang="en-US" dirty="0" err="1" smtClean="0"/>
              <a:t>스택뷰</a:t>
            </a:r>
            <a:r>
              <a:rPr lang="ko-KR" altLang="en-US" dirty="0" smtClean="0"/>
              <a:t> 초기화 및 </a:t>
            </a:r>
            <a:r>
              <a:rPr lang="ko-KR" altLang="en-US" dirty="0"/>
              <a:t>버튼 </a:t>
            </a:r>
            <a:r>
              <a:rPr lang="ko-KR" altLang="en-US" dirty="0" smtClean="0"/>
              <a:t>클릭 처리 코드 작성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780928"/>
            <a:ext cx="6447803" cy="394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390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err="1" smtClean="0"/>
              <a:t>스택뷰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352928" cy="4873674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348880"/>
            <a:ext cx="6399855" cy="413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721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21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기본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어댑터뷰의</a:t>
            </a:r>
            <a:r>
              <a:rPr lang="ko-KR" altLang="en-US" dirty="0"/>
              <a:t> 클래스 계층도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49" y="1660126"/>
            <a:ext cx="5001379" cy="518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리스트뷰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리스트뷰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ListView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세로 </a:t>
            </a:r>
            <a:r>
              <a:rPr lang="ko-KR" altLang="en-US" dirty="0"/>
              <a:t>방향으로 자식 뷰를 배치하여 </a:t>
            </a:r>
            <a:r>
              <a:rPr lang="ko-KR" altLang="en-US" dirty="0" smtClean="0"/>
              <a:t>보여줌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공간이 부족하면 스크롤하는 </a:t>
            </a:r>
            <a:r>
              <a:rPr lang="ko-KR" altLang="en-US" dirty="0"/>
              <a:t>기능을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r>
              <a:rPr lang="ko-KR" altLang="en-US" dirty="0"/>
              <a:t>사용자가 화면을 터치하는 등의 행위로 발생한 </a:t>
            </a:r>
            <a:r>
              <a:rPr lang="ko-KR" altLang="en-US" dirty="0" smtClean="0"/>
              <a:t>이벤트 처리</a:t>
            </a:r>
            <a:endParaRPr lang="en-US" altLang="ko-KR" dirty="0" smtClean="0"/>
          </a:p>
          <a:p>
            <a:pPr lvl="1"/>
            <a:r>
              <a:rPr lang="ko-KR" altLang="en-US" dirty="0"/>
              <a:t>다른 어댑터뷰에도 </a:t>
            </a:r>
            <a:r>
              <a:rPr lang="ko-KR" altLang="en-US" dirty="0" smtClean="0"/>
              <a:t>사용법 그대로 </a:t>
            </a:r>
            <a:r>
              <a:rPr lang="ko-KR" altLang="en-US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235247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리스트뷰</a:t>
            </a:r>
            <a:r>
              <a:rPr lang="ko-KR" altLang="en-US" dirty="0" smtClean="0"/>
              <a:t> </a:t>
            </a:r>
            <a:r>
              <a:rPr lang="ko-KR" altLang="en-US" dirty="0"/>
              <a:t>▶ 초기화와 이벤트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리스트뷰로</a:t>
            </a:r>
            <a:r>
              <a:rPr lang="ko-KR" altLang="en-US" dirty="0"/>
              <a:t> </a:t>
            </a:r>
            <a:r>
              <a:rPr lang="ko-KR" altLang="en-US" dirty="0" smtClean="0"/>
              <a:t>문자열을 </a:t>
            </a:r>
            <a:r>
              <a:rPr lang="ko-KR" altLang="en-US" dirty="0"/>
              <a:t>표시하는 </a:t>
            </a:r>
            <a:r>
              <a:rPr lang="ko-KR" altLang="en-US" dirty="0" smtClean="0"/>
              <a:t>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화면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레이아웃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93912"/>
            <a:ext cx="2209154" cy="16511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077072"/>
            <a:ext cx="6095125" cy="266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47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10393</TotalTime>
  <Words>957</Words>
  <Application>Microsoft Office PowerPoint</Application>
  <PresentationFormat>화면 슬라이드 쇼(4:3)</PresentationFormat>
  <Paragraphs>187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6" baseType="lpstr">
      <vt:lpstr>HY견고딕</vt:lpstr>
      <vt:lpstr>굴림</vt:lpstr>
      <vt:lpstr>다음_Regular</vt:lpstr>
      <vt:lpstr>맑은 고딕</vt:lpstr>
      <vt:lpstr>아리따M</vt:lpstr>
      <vt:lpstr>Arial</vt:lpstr>
      <vt:lpstr>Tahoma</vt:lpstr>
      <vt:lpstr>Wingdings</vt:lpstr>
      <vt:lpstr>Office 테마</vt:lpstr>
      <vt:lpstr>PowerPoint 프레젠테이션</vt:lpstr>
      <vt:lpstr>Chapter 09. 어댑터뷰</vt:lpstr>
      <vt:lpstr>PowerPoint 프레젠테이션</vt:lpstr>
      <vt:lpstr>PowerPoint 프레젠테이션</vt:lpstr>
      <vt:lpstr>01 기본 개념</vt:lpstr>
      <vt:lpstr>01 기본 개념</vt:lpstr>
      <vt:lpstr>01 기본 개념</vt:lpstr>
      <vt:lpstr>02 리스트뷰</vt:lpstr>
      <vt:lpstr>02 리스트뷰 ▶ 초기화와 이벤트 처리</vt:lpstr>
      <vt:lpstr>02 리스트뷰 ▶ 초기화와 이벤트 처리</vt:lpstr>
      <vt:lpstr>02 리스트뷰 ▶ 초기화와 이벤트 처리</vt:lpstr>
      <vt:lpstr>02 리스트뷰 ▶ 초기화와 이벤트 처리</vt:lpstr>
      <vt:lpstr>02 리스트뷰 ▶ 초기화와 이벤트 처리</vt:lpstr>
      <vt:lpstr>02 리스트뷰 ▶ 초기화와 이벤트 처리</vt:lpstr>
      <vt:lpstr>02 리스트뷰 ▶ 초기화와 이벤트 처리</vt:lpstr>
      <vt:lpstr>02 리스트뷰 ▶ 초기화와 이벤트 처리</vt:lpstr>
      <vt:lpstr>02 리스트뷰 ▶ 초기화와 이벤트 처리</vt:lpstr>
      <vt:lpstr>02 리스트뷰 ▶ 초기화와 이벤트 처리</vt:lpstr>
      <vt:lpstr>02 리스트뷰 ▶ 초기화와 이벤트 처리</vt:lpstr>
      <vt:lpstr>02 리스트뷰 ▶ 초기화와 이벤트 처리</vt:lpstr>
      <vt:lpstr>02 리스트뷰 ▶ 초기화와 이벤트 처리</vt:lpstr>
      <vt:lpstr>02 리스트뷰 ▶ 항목 추가와 삭제</vt:lpstr>
      <vt:lpstr>02 리스트뷰 ▶ 항목 추가와 삭제</vt:lpstr>
      <vt:lpstr>02 리스트뷰 ▶ 항목 추가와 삭제</vt:lpstr>
      <vt:lpstr>02 리스트뷰 ▶ 항목 추가와 삭제</vt:lpstr>
      <vt:lpstr>02 리스트뷰 ▶ 항목 추가와 삭제</vt:lpstr>
      <vt:lpstr>02 리스트뷰 ▶ 항목 추가와 삭제</vt:lpstr>
      <vt:lpstr>02 리스트뷰 ▶ 항목 추가와 삭제</vt:lpstr>
      <vt:lpstr>02 리스트뷰 ▶ 커스텀 어댑터 사용</vt:lpstr>
      <vt:lpstr>02 리스트뷰 ▶ 커스텀 어댑터 사용</vt:lpstr>
      <vt:lpstr>02 리스트뷰 ▶ 커스텀 어댑터 사용</vt:lpstr>
      <vt:lpstr>02 리스트뷰 ▶ 커스텀 어댑터 사용</vt:lpstr>
      <vt:lpstr>02 리스트뷰 ▶ 커스텀 어댑터 사용</vt:lpstr>
      <vt:lpstr>02 리스트뷰 ▶ 커스텀 어댑터 사용</vt:lpstr>
      <vt:lpstr>02 리스트뷰 ▶ 커스텀 어댑터 사용</vt:lpstr>
      <vt:lpstr>02 리스트뷰 ▶ 커스텀 어댑터 사용</vt:lpstr>
      <vt:lpstr>02 리스트뷰 ▶ 커스텀 어댑터 사용</vt:lpstr>
      <vt:lpstr>02 리스트뷰 ▶ 커스텀 어댑터 사용</vt:lpstr>
      <vt:lpstr>02 리스트뷰 ▶ 커스텀 어댑터 사용</vt:lpstr>
      <vt:lpstr>02 리스트뷰 ▶ 커스텀 어댑터 사용</vt:lpstr>
      <vt:lpstr>02 리스트뷰 ▶ 커스텀 어댑터 사용</vt:lpstr>
      <vt:lpstr>02 리스트뷰 ▶ 커스텀 어댑터 사용</vt:lpstr>
      <vt:lpstr>03 그리드뷰</vt:lpstr>
      <vt:lpstr>03 그리드뷰</vt:lpstr>
      <vt:lpstr>03 그리드뷰</vt:lpstr>
      <vt:lpstr>03 그리드뷰</vt:lpstr>
      <vt:lpstr>03 그리드뷰</vt:lpstr>
      <vt:lpstr>03 그리드뷰</vt:lpstr>
      <vt:lpstr>03 그리드뷰</vt:lpstr>
      <vt:lpstr>03 그리드뷰</vt:lpstr>
      <vt:lpstr>03 그리드뷰</vt:lpstr>
      <vt:lpstr>03 그리드뷰</vt:lpstr>
      <vt:lpstr>04 스피너</vt:lpstr>
      <vt:lpstr>04 스피너</vt:lpstr>
      <vt:lpstr>04 스피너</vt:lpstr>
      <vt:lpstr>04 스피너</vt:lpstr>
      <vt:lpstr>04 스피너</vt:lpstr>
      <vt:lpstr>04 스피너</vt:lpstr>
      <vt:lpstr>05 스택뷰</vt:lpstr>
      <vt:lpstr>05 스택뷰</vt:lpstr>
      <vt:lpstr>05 스택뷰</vt:lpstr>
      <vt:lpstr>05 스택뷰</vt:lpstr>
      <vt:lpstr>05 스택뷰</vt:lpstr>
      <vt:lpstr>05 스택뷰</vt:lpstr>
      <vt:lpstr>05 스택뷰</vt:lpstr>
      <vt:lpstr>05 스택뷰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JY</cp:lastModifiedBy>
  <cp:revision>1009</cp:revision>
  <dcterms:created xsi:type="dcterms:W3CDTF">2012-07-11T10:23:22Z</dcterms:created>
  <dcterms:modified xsi:type="dcterms:W3CDTF">2018-01-16T04:57:23Z</dcterms:modified>
</cp:coreProperties>
</file>